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1" r:id="rId3"/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371600" y="19812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8" name="Shape 68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69" name="Shape 69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52578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20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8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6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14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14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14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14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14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1400"/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ctrTitle"/>
          </p:nvPr>
        </p:nvSpPr>
        <p:spPr>
          <a:xfrm>
            <a:off x="3581400" y="685800"/>
            <a:ext cx="5561012" cy="3352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" type="subTitle"/>
          </p:nvPr>
        </p:nvSpPr>
        <p:spPr>
          <a:xfrm>
            <a:off x="5181600" y="4038600"/>
            <a:ext cx="3960813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b="0" baseline="0" i="0" sz="32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EA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dgm">
  <p:cSld name="Title and Diagram or Organization Char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ClipArt">
  <p:cSld name="Title, Text and Clip Ar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" name="Shape 25"/>
          <p:cNvSpPr/>
          <p:nvPr>
            <p:ph idx="2" type="clipArt"/>
          </p:nvPr>
        </p:nvSpPr>
        <p:spPr>
          <a:xfrm>
            <a:off x="52578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 rot="5400000">
            <a:off x="5257800" y="2362200"/>
            <a:ext cx="5562600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 rot="5400000">
            <a:off x="1371599" y="533400"/>
            <a:ext cx="5562600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 rot="5400000">
            <a:off x="3124200" y="228600"/>
            <a:ext cx="4114800" cy="76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Shape 4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jpg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0" type="dt"/>
          </p:nvPr>
        </p:nvSpPr>
        <p:spPr>
          <a:xfrm>
            <a:off x="1371600" y="6248400"/>
            <a:ext cx="1676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3429000" y="6248400"/>
            <a:ext cx="3429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7239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1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/>
          <p:nvPr>
            <p:ph idx="1" type="body"/>
          </p:nvPr>
        </p:nvSpPr>
        <p:spPr>
          <a:xfrm>
            <a:off x="1371600" y="19812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1371600" y="19812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Char char="•"/>
              <a:defRPr b="0" baseline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1684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 b="0" baseline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EA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Treaty of Guadalupe Hidalgo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1371600" y="1981200"/>
            <a:ext cx="761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“In the said territories, property of every kind,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now belonging to Mexicans not established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there, shall be inviolably respected. The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present owners, the heirs of these, and all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Mexicans who may hereafter acquire said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property by contract shall enjoy with respect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it guarantees equally ample as if the same 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belonged to citizens of the United States.”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1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Article VIII, Treaty of Guadalupe Hidalgo </a:t>
            </a: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1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Juan Cortina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Juan Cortina came from a wealthy ranching family of South Texas.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 family owned lands in the RGV and in Mexico</a:t>
            </a: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3" name="Shape 153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8800" y="1752600"/>
            <a:ext cx="3052761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Taking of Brownsville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root of both Cortina’s and later the Bandit Wars was the loss of land by Mexicans to Anglos after the end of the Mexican American War.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Climax of the Cortina War was his capture of the border city of Brownsville, Texas on Sept. 28, 1859.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Cortina was eventually removed by the Mexican Army from the city and later pursued by the American Army.</a:t>
            </a:r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0" name="Shape 160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5000" y="1905000"/>
            <a:ext cx="2938462" cy="43894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Cortina’s defeat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Cortina and his men would eventually fight both the Texas Rangers and US Army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was decisively defeated by Texas Rangers at the Battle of La Bolsa</a:t>
            </a: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7" name="Shape 167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200" y="2057400"/>
            <a:ext cx="2743199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Cortina after the war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Cortina would later serve the Union during the Civil War.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 the war he would continue raiding into South Texas until he was placed in house arrest in a mansion in Mexico City where he would live out his days.</a:t>
            </a:r>
          </a:p>
        </p:txBody>
      </p:sp>
      <p:pic>
        <p:nvPicPr>
          <p:cNvPr id="174" name="Shape 174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200" y="1828800"/>
            <a:ext cx="2651125" cy="43894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Mexican Cession</a:t>
            </a:r>
          </a:p>
        </p:txBody>
      </p:sp>
      <p:pic>
        <p:nvPicPr>
          <p:cNvPr id="97" name="Shape 97"/>
          <p:cNvPicPr preferRelativeResize="0"/>
          <p:nvPr>
            <p:ph idx="4294967295" type="dgm"/>
          </p:nvPr>
        </p:nvPicPr>
        <p:blipFill rotWithShape="1">
          <a:blip r:embed="rId3">
            <a:alphaModFix/>
          </a:blip>
          <a:srcRect b="0" l="1441" r="1441" t="1851"/>
          <a:stretch/>
        </p:blipFill>
        <p:spPr>
          <a:xfrm>
            <a:off x="1295400" y="1676400"/>
            <a:ext cx="7391399" cy="4724400"/>
          </a:xfrm>
          <a:prstGeom prst="rect">
            <a:avLst/>
          </a:prstGeom>
          <a:noFill/>
          <a:ln cap="flat" cmpd="sng" w="5715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Second Class Citizens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Spanish language and Mexican culture will not be accepted and this leads to Mexican Americans not being accepted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Mexican Americans will be subjected to low wages and minimal work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response to such actions Mexican Americans choose to deal with these issues in many ways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104" name="Shape 104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8800" y="1981200"/>
            <a:ext cx="3048000" cy="4114800"/>
          </a:xfrm>
          <a:prstGeom prst="rect">
            <a:avLst/>
          </a:prstGeom>
          <a:noFill/>
          <a:ln cap="flat" cmpd="sng" w="5715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Isolation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Mexican Americans isolate themselves from Americans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Maintain a sense of community and tend to be small farmers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loyal to the region they are from as opposed to being proud Americans</a:t>
            </a:r>
          </a:p>
        </p:txBody>
      </p:sp>
      <p:pic>
        <p:nvPicPr>
          <p:cNvPr id="111" name="Shape 111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1981200"/>
            <a:ext cx="3200399" cy="41148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Accommodation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“Gente Decente”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Maintain their social and political positions by working with/or for Americans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tend to be the middle class and seek to keep their land holdings</a:t>
            </a:r>
          </a:p>
        </p:txBody>
      </p:sp>
      <p:pic>
        <p:nvPicPr>
          <p:cNvPr id="118" name="Shape 118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2057400"/>
            <a:ext cx="3200399" cy="39623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Assimilation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Elites and middle class intermarry with Anglos to protect their interest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Anglos gain land holdings and Mexicans keep their land through marriage</a:t>
            </a:r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5" name="Shape 125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2057400"/>
            <a:ext cx="3200399" cy="37338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Dramatic Land Loss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 the war Mexican Americans lose more land than any period of American history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Reasons for land loss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Times New Roman"/>
              <a:buChar char="–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Anglos do not recognize Mexican ownership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Times New Roman"/>
              <a:buChar char="–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Texas Rangers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Times New Roman"/>
              <a:buChar char="–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Fraud and intimidation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Times New Roman"/>
              <a:buChar char="–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Gambling debts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Times New Roman"/>
              <a:buChar char="–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Chicanery from American lawyers </a:t>
            </a:r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2" name="Shape 132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1981200"/>
            <a:ext cx="3276600" cy="4038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Resistance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Fight back against Anglo racism after the Mexican War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1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“Social bandits”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protect the poor and fight back against Anglos and the wealthy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Juan Cortina, Brownsville, Texas 1859</a:t>
            </a:r>
          </a:p>
        </p:txBody>
      </p:sp>
      <p:pic>
        <p:nvPicPr>
          <p:cNvPr id="139" name="Shape 139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2262" y="1981200"/>
            <a:ext cx="3208336" cy="41148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1371600" y="533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Cortina War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1371600" y="1981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Rio Grande Valley has seen its share of border conflicts.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known as the “Cortina War” pitted Mexican Colonel Juan Cortina and his Mexican militia against the United States and at times the Mexican Army.</a:t>
            </a:r>
          </a:p>
          <a:p>
            <a: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6" name="Shape 146"/>
          <p:cNvPicPr preferRelativeResize="0"/>
          <p:nvPr>
            <p:ph idx="4294967295" type="clipArt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5000" y="1981200"/>
            <a:ext cx="3160711" cy="3840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